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0" r:id="rId3"/>
    <p:sldId id="284" r:id="rId4"/>
    <p:sldId id="272" r:id="rId5"/>
    <p:sldId id="273" r:id="rId6"/>
    <p:sldId id="274" r:id="rId7"/>
    <p:sldId id="276" r:id="rId8"/>
    <p:sldId id="277" r:id="rId9"/>
    <p:sldId id="279" r:id="rId10"/>
    <p:sldId id="309" r:id="rId11"/>
    <p:sldId id="310" r:id="rId12"/>
    <p:sldId id="311" r:id="rId13"/>
    <p:sldId id="312" r:id="rId14"/>
    <p:sldId id="313" r:id="rId15"/>
    <p:sldId id="275" r:id="rId16"/>
    <p:sldId id="258" r:id="rId17"/>
    <p:sldId id="271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C004-0C64-4FB9-BE34-395AA0C0E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4204E-AF08-4724-AE3C-DCBF33C4D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C7759-72EB-4789-BDBB-487A0CE9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2290-C45F-4F7D-B199-E7251C52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F9C6B-67D3-456F-AF79-D0A77C67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5FC5-E33F-45B4-9A17-DFD6D105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C9FFA-4676-44C3-AA34-28DB0C9AE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22CE-4C88-4545-8BAC-C9BDDA82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BF9E0-4EC1-471F-A6E2-AB76FE84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BCD48-3427-4D7D-8940-73368639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266D9-FAEA-4F4D-A3D9-804D9C3AE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65AA3-96DC-43C8-B1C3-16A886C09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70205-0263-4D93-826A-48D44A63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28855-61F0-4FFA-989A-73870408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7AE08-D382-4C35-AC73-8FEA7683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2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C8D-DAAD-41EA-B479-62A968B2F83B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36F9-14B7-4245-B5D2-047D046284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8110-5AC3-4135-91BB-B3B3F53B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55B53-D318-4AE2-B852-35DBD8A6B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516FB-A250-4BD1-8450-FF7173FB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1F01D-2483-439D-8517-73CE05EF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45A3-BAAE-40C8-856D-989D8302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ECD6-F61C-421B-97A4-B3638347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193B8-F1FA-4719-B4E4-9A92A705F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7082E-3525-485E-B544-67527A46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C82F-AB62-4CF1-96DE-0CE1DB7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DA4B-BADE-43CB-8A28-D7EF6848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E2C9-81D1-45FF-AFAE-22D873F0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B911-641B-4B13-96D1-93CE587B1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B8E58-4B65-47E0-BD50-B5C2FA566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99298-837E-4358-9F16-A8DDAB60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2AF69-5E21-4132-BC19-83C7F56E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3B453-4E5A-431A-A6EE-A4FA1AAE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CC01-796B-4055-B627-1454BDDF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07CC9-DE0F-435C-A78A-693CF91B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811B-7E4D-465C-A59A-9756C964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563BE-25BA-4E3D-AA84-B623B1933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CD2D2-172F-43C2-8078-5EAB94B95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3A94B-AEC4-4862-9221-E48AE860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5AB48-8CB8-4801-9946-8ADD11DB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A1016-48B9-47FB-81DD-BC24C975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A4C0-ECF5-451C-8244-EF30C623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B157A-8E0B-4F6C-ACFE-E1E9B0C9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09BB3-FA6D-4F3A-839F-FDEDCD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2AEDF-94E1-4819-815C-55455D6E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71A4E-60CE-498F-9FFC-E231589C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0F909-BE12-4B57-817A-759D2B22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8F615-E6DF-449A-A31B-23A5C590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C67F-7304-44A2-96D4-7018E951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DC5B-AD27-4F92-BF99-27F8823E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60C58-3326-4A3B-B941-4FF41EAAA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2A628-659E-4155-95ED-9A9AD5B6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BED59-8D0F-462C-9701-AB6973BE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C1D8A-CDF0-432D-A34B-0B9210F7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E5B5-E37F-4834-BC2E-B5DFE291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A0C63-A6FB-42A7-A3A4-FF972CD21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EB345-B832-437A-9F3D-A5B8FB4C1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9F9C9-CB76-43D5-B25D-93C481F6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9D50C-68D6-43EE-BBB4-A3F955E5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1E508-1745-4A98-9706-27AF15E0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BC928-E537-413C-A4BB-A54C01A9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16B3-8E17-4C14-8ADE-CAE6C018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2954-D624-4059-9FE1-9ED3CEA45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B88D-1DDE-4CF4-AE90-384D38BE310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3FB6-4A54-4A6F-AEE1-2D55F17D9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3ED53-1AA0-45BE-AF31-EC1764C40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34D3-A6B5-4576-A7F9-BF0FFB02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C:\Users\admin\Downloads\LoveForYou-DennisKuo-4582559.mp3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Family\Desktop\GADT%20lop%205-1%20Hoang%20anh\odl%20macdonal%20had%20a%20farm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371600" y="762001"/>
            <a:ext cx="9164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 u="sng">
                <a:solidFill>
                  <a:srgbClr val="6600CC"/>
                </a:solidFill>
                <a:latin typeface="Comic Sans MS" panose="030F0702030302020204" pitchFamily="66" charset="0"/>
              </a:rPr>
              <a:t>UNIT 1</a:t>
            </a:r>
            <a:r>
              <a:rPr lang="en-US" altLang="en-US" sz="5400" b="1" i="1">
                <a:solidFill>
                  <a:srgbClr val="FF0000"/>
                </a:solidFill>
                <a:latin typeface="Comic Sans MS" panose="030F0702030302020204" pitchFamily="66" charset="0"/>
              </a:rPr>
              <a:t>: Back to school.</a:t>
            </a:r>
          </a:p>
        </p:txBody>
      </p:sp>
      <p:pic>
        <p:nvPicPr>
          <p:cNvPr id="20485" name="Picture 7" descr="Kết quả hình ảnh cho friend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114801"/>
            <a:ext cx="51339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BF884DAD-3C75-4913-A58E-2BA503994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512" y="2438401"/>
            <a:ext cx="5575993" cy="101279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NAMES AND ADDRESSES</a:t>
            </a:r>
          </a:p>
        </p:txBody>
      </p:sp>
    </p:spTree>
    <p:extLst>
      <p:ext uri="{BB962C8B-B14F-4D97-AF65-F5344CB8AC3E}">
        <p14:creationId xmlns:p14="http://schemas.microsoft.com/office/powerpoint/2010/main" val="1367492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>
            <a:extLst>
              <a:ext uri="{FF2B5EF4-FFF2-40B4-BE49-F238E27FC236}">
                <a16:creationId xmlns:a16="http://schemas.microsoft.com/office/drawing/2014/main" id="{67A5BF25-4CE2-47B9-BE3F-4141657DF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1"/>
            <a:ext cx="8610600" cy="1660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How far is it from  ...............to............?</a:t>
            </a:r>
          </a:p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      </a:t>
            </a:r>
            <a:r>
              <a:rPr lang="en-US" altLang="en-US" b="1">
                <a:solidFill>
                  <a:srgbClr val="0000FF"/>
                </a:solidFill>
              </a:rPr>
              <a:t>It’s about ………….. kilometer 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                                         meter (s)</a:t>
            </a:r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02FA88FE-81A9-48ED-A60F-D68D76A6B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"/>
            <a:ext cx="2349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</a:rPr>
              <a:t>I.Structure</a:t>
            </a:r>
            <a:r>
              <a:rPr lang="en-US" altLang="en-US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D527214A-ECFD-4902-9757-155FD8EE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777875"/>
            <a:ext cx="82629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How far : ask about the distance (bao xa) 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64CDE568-D333-49E8-BC48-B5BDF67F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352800"/>
            <a:ext cx="86106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</a:rPr>
              <a:t>Eg1 : How far is it from </a:t>
            </a:r>
            <a:r>
              <a:rPr lang="en-US" altLang="en-US" sz="2800" b="1" u="sng" dirty="0">
                <a:solidFill>
                  <a:srgbClr val="FF0000"/>
                </a:solidFill>
              </a:rPr>
              <a:t>your house</a:t>
            </a:r>
            <a:r>
              <a:rPr lang="en-US" altLang="en-US" sz="2800" b="1" dirty="0">
                <a:solidFill>
                  <a:srgbClr val="006600"/>
                </a:solidFill>
              </a:rPr>
              <a:t> to </a:t>
            </a:r>
            <a:r>
              <a:rPr lang="en-US" altLang="en-US" sz="2800" b="1" u="sng" dirty="0">
                <a:solidFill>
                  <a:srgbClr val="FF0000"/>
                </a:solidFill>
              </a:rPr>
              <a:t>school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</a:rPr>
              <a:t>?</a:t>
            </a:r>
          </a:p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</a:rPr>
              <a:t>        </a:t>
            </a:r>
            <a:r>
              <a:rPr lang="en-US" altLang="en-US" sz="2800" b="1" dirty="0">
                <a:solidFill>
                  <a:srgbClr val="660066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 dirty="0">
                <a:solidFill>
                  <a:srgbClr val="660066"/>
                </a:solidFill>
              </a:rPr>
              <a:t>It’s about</a:t>
            </a:r>
            <a:r>
              <a:rPr lang="en-US" altLang="en-US" sz="2800" b="1" dirty="0">
                <a:solidFill>
                  <a:srgbClr val="006600"/>
                </a:solidFill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</a:rPr>
              <a:t>2 kilometers.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</a:p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</a:rPr>
              <a:t>		            </a:t>
            </a:r>
            <a:r>
              <a:rPr lang="en-US" altLang="en-US" sz="2800" b="1" dirty="0">
                <a:solidFill>
                  <a:srgbClr val="0000FF"/>
                </a:solidFill>
              </a:rPr>
              <a:t>400 meters.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13B40D99-CB9D-4147-AE1C-CE5FDAE1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1"/>
            <a:ext cx="86106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</a:rPr>
              <a:t>Eg2 : How far is it from </a:t>
            </a:r>
            <a:r>
              <a:rPr lang="en-US" altLang="en-US" sz="2800" b="1" u="sng" dirty="0">
                <a:solidFill>
                  <a:srgbClr val="FF0000"/>
                </a:solidFill>
              </a:rPr>
              <a:t>the bank</a:t>
            </a:r>
            <a:r>
              <a:rPr lang="en-US" altLang="en-US" sz="2800" b="1" dirty="0">
                <a:solidFill>
                  <a:srgbClr val="006600"/>
                </a:solidFill>
              </a:rPr>
              <a:t> to </a:t>
            </a:r>
            <a:r>
              <a:rPr lang="en-US" altLang="en-US" sz="2800" b="1" u="sng" dirty="0">
                <a:solidFill>
                  <a:srgbClr val="FF0000"/>
                </a:solidFill>
              </a:rPr>
              <a:t>the bus stop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</a:rPr>
              <a:t>?</a:t>
            </a:r>
          </a:p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</a:rPr>
              <a:t>        </a:t>
            </a:r>
            <a:r>
              <a:rPr lang="en-US" altLang="en-US" sz="2800" b="1" dirty="0">
                <a:solidFill>
                  <a:srgbClr val="660066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 dirty="0">
                <a:solidFill>
                  <a:srgbClr val="660066"/>
                </a:solidFill>
              </a:rPr>
              <a:t>It’s about</a:t>
            </a:r>
            <a:r>
              <a:rPr lang="en-US" altLang="en-US" sz="2800" b="1" dirty="0">
                <a:solidFill>
                  <a:srgbClr val="006600"/>
                </a:solidFill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</a:rPr>
              <a:t>1 kilometer.</a:t>
            </a:r>
            <a:r>
              <a:rPr lang="en-US" altLang="en-US" sz="2800" b="1" dirty="0">
                <a:solidFill>
                  <a:srgbClr val="006600"/>
                </a:solidFill>
              </a:rPr>
              <a:t> 		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5367" name="Line 12">
            <a:extLst>
              <a:ext uri="{FF2B5EF4-FFF2-40B4-BE49-F238E27FC236}">
                <a16:creationId xmlns:a16="http://schemas.microsoft.com/office/drawing/2014/main" id="{8EB1AC20-3296-48F5-B223-E7DE63D3F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038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4339" grpId="0"/>
      <p:bldP spid="14340" grpId="0"/>
      <p:bldP spid="13322" grpId="0"/>
      <p:bldP spid="133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41372BA1-AE05-4CA2-8804-C5B201F5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8229600" cy="40386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Nam </a:t>
            </a:r>
            <a:r>
              <a:rPr lang="en-US" altLang="en-US" b="1"/>
              <a:t>: Where do you live, Hoa?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Hoa</a:t>
            </a:r>
            <a:r>
              <a:rPr lang="en-US" altLang="en-US" b="1"/>
              <a:t>  : </a:t>
            </a:r>
            <a:r>
              <a:rPr lang="en-US" altLang="en-US" b="1">
                <a:solidFill>
                  <a:srgbClr val="006600"/>
                </a:solidFill>
              </a:rPr>
              <a:t>I live at 12 Tran Hung Dao street.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Nam</a:t>
            </a:r>
            <a:r>
              <a:rPr lang="en-US" altLang="en-US" b="1"/>
              <a:t> : How far is it from your house to school?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Hoa</a:t>
            </a:r>
            <a:r>
              <a:rPr lang="en-US" altLang="en-US" b="1"/>
              <a:t>  : </a:t>
            </a:r>
            <a:r>
              <a:rPr lang="en-US" altLang="en-US" b="1">
                <a:solidFill>
                  <a:srgbClr val="006600"/>
                </a:solidFill>
              </a:rPr>
              <a:t>It’s not far, about one kilometer.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Nam</a:t>
            </a:r>
            <a:r>
              <a:rPr lang="en-US" altLang="en-US" b="1"/>
              <a:t> : How do you go to school?</a:t>
            </a:r>
          </a:p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Hoa </a:t>
            </a:r>
            <a:r>
              <a:rPr lang="en-US" altLang="en-US" b="1"/>
              <a:t> : </a:t>
            </a:r>
            <a:r>
              <a:rPr lang="en-US" altLang="en-US" b="1">
                <a:solidFill>
                  <a:srgbClr val="006600"/>
                </a:solidFill>
              </a:rPr>
              <a:t>I go to school by bike.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949E58E3-02A8-4B1A-AAC7-D65D8D8D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01613"/>
            <a:ext cx="2181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</a:rPr>
              <a:t>II. Practice :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FD7089BC-CD5C-4953-907F-303DED380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762001"/>
            <a:ext cx="4679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>
                <a:solidFill>
                  <a:srgbClr val="6600CC"/>
                </a:solidFill>
              </a:rPr>
              <a:t>B4. Practice the dialogue 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F8376D86-CE1B-423E-A925-6FDF0C9D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04801"/>
            <a:ext cx="4279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*Answer the questions :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81FDA0F2-DA5B-4E55-B5CE-8B5D935F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1219201"/>
            <a:ext cx="73009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en-US" altLang="en-US" sz="2800" b="1">
                <a:solidFill>
                  <a:srgbClr val="0000FF"/>
                </a:solidFill>
              </a:rPr>
              <a:t>a.Where does Hoa live ?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FontTx/>
              <a:buChar char="•"/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9999"/>
              </a:buClr>
              <a:buFontTx/>
              <a:buChar char="•"/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en-US" altLang="en-US" sz="2800" b="1">
                <a:solidFill>
                  <a:srgbClr val="0000FF"/>
                </a:solidFill>
              </a:rPr>
              <a:t>b. How far is it from her house to school ?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r>
              <a:rPr lang="en-US" altLang="en-US" sz="2800" b="1">
                <a:solidFill>
                  <a:srgbClr val="0000FF"/>
                </a:solidFill>
              </a:rPr>
              <a:t>c. How does she go to school ? </a:t>
            </a:r>
          </a:p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9999"/>
              </a:buClr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5E19562A-643F-478B-9B28-2D083D689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1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sym typeface="Wingdings" panose="05000000000000000000" pitchFamily="2" charset="2"/>
              </a:rPr>
              <a:t> Hoa lives at 12 Tran Hung Đao Street.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525D08F4-E4FC-426F-9D62-38F8723C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29001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sym typeface="Wingdings" panose="05000000000000000000" pitchFamily="2" charset="2"/>
              </a:rPr>
              <a:t> It’s not far about 1 kilometer.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BA17EE1D-E1CE-4B5E-9486-8C1DE254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029201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sym typeface="Wingdings" panose="05000000000000000000" pitchFamily="2" charset="2"/>
              </a:rPr>
              <a:t> She goes to school by bike.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E4C4E69-33C9-4F65-8B3E-73F405EE6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514"/>
            <a:ext cx="4664075" cy="3011487"/>
          </a:xfrm>
          <a:prstGeom prst="rect">
            <a:avLst/>
          </a:prstGeom>
          <a:noFill/>
          <a:ln w="476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4FE45D1-B25C-4484-BEF0-CC7A2C51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1" y="152400"/>
            <a:ext cx="4511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8404D53-E3A8-49F5-8DE7-4A31BA44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1"/>
            <a:ext cx="4286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A group of people standing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9AA5B977-F91A-4EBD-8691-F2582B3C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7938"/>
            <a:ext cx="451485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>
            <a:extLst>
              <a:ext uri="{FF2B5EF4-FFF2-40B4-BE49-F238E27FC236}">
                <a16:creationId xmlns:a16="http://schemas.microsoft.com/office/drawing/2014/main" id="{E6052708-331B-4E98-A0A3-A3499FF2C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105150"/>
            <a:ext cx="2760663" cy="6477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market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073EF284-227B-488F-8D72-4B243E5E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3100388"/>
            <a:ext cx="2760662" cy="64611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cinema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84379B67-3876-43E4-BF93-F0494292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76963"/>
            <a:ext cx="2971800" cy="64611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post office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E2F8B2AA-407D-4580-A19B-18E6387E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6176963"/>
            <a:ext cx="2760662" cy="64611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bus stop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07B5C58C-8D80-4937-90C6-4502E29E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>
            <a:extLst>
              <a:ext uri="{FF2B5EF4-FFF2-40B4-BE49-F238E27FC236}">
                <a16:creationId xmlns:a16="http://schemas.microsoft.com/office/drawing/2014/main" id="{B17D1099-6236-4161-8BFD-51511D23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>
            <a:extLst>
              <a:ext uri="{FF2B5EF4-FFF2-40B4-BE49-F238E27FC236}">
                <a16:creationId xmlns:a16="http://schemas.microsoft.com/office/drawing/2014/main" id="{4385EE05-7DCC-48FE-8BB2-359DBB2E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124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>
            <a:extLst>
              <a:ext uri="{FF2B5EF4-FFF2-40B4-BE49-F238E27FC236}">
                <a16:creationId xmlns:a16="http://schemas.microsoft.com/office/drawing/2014/main" id="{3B1584F5-06BA-460A-B721-78C5B595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312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2">
            <a:extLst>
              <a:ext uri="{FF2B5EF4-FFF2-40B4-BE49-F238E27FC236}">
                <a16:creationId xmlns:a16="http://schemas.microsoft.com/office/drawing/2014/main" id="{2AC6F227-8537-4A02-88EA-102B2C66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152401"/>
            <a:ext cx="6143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B5. Ask and answer with a partner: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8E4BD4F7-12B7-48F5-BB9B-164FE6098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1"/>
            <a:ext cx="6629400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</a:rPr>
              <a:t>     How far is it from </a:t>
            </a:r>
            <a:r>
              <a:rPr lang="en-US" altLang="en-US" sz="2000" b="1" u="sng">
                <a:solidFill>
                  <a:srgbClr val="FF0000"/>
                </a:solidFill>
              </a:rPr>
              <a:t>the</a:t>
            </a:r>
            <a:r>
              <a:rPr lang="en-US" altLang="en-US" sz="2000" b="1">
                <a:solidFill>
                  <a:srgbClr val="006600"/>
                </a:solidFill>
              </a:rPr>
              <a:t> ............... to </a:t>
            </a:r>
            <a:r>
              <a:rPr lang="en-US" altLang="en-US" sz="2000" b="1" u="sng">
                <a:solidFill>
                  <a:srgbClr val="FF0000"/>
                </a:solidFill>
              </a:rPr>
              <a:t>the</a:t>
            </a:r>
            <a:r>
              <a:rPr lang="en-US" altLang="en-US" sz="2000" b="1">
                <a:solidFill>
                  <a:srgbClr val="006600"/>
                </a:solidFill>
              </a:rPr>
              <a:t> ............ ?</a:t>
            </a:r>
          </a:p>
          <a:p>
            <a:pPr eaLnBrk="1" hangingPunct="1">
              <a:buClr>
                <a:srgbClr val="009999"/>
              </a:buClr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</a:rPr>
              <a:t>     </a:t>
            </a:r>
            <a:r>
              <a:rPr lang="en-US" altLang="en-US" sz="2000" b="1">
                <a:solidFill>
                  <a:srgbClr val="0066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b="1">
                <a:solidFill>
                  <a:srgbClr val="0000FF"/>
                </a:solidFill>
              </a:rPr>
              <a:t>It’s about ………….. kilometer (s) / meter (s)</a:t>
            </a: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5B4C84F0-9968-4735-A0FD-1D9064F33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18288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</a:rPr>
              <a:t>Post office </a:t>
            </a: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EBB81092-2DD1-424C-8A4B-53B756BE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29000"/>
            <a:ext cx="16002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</a:rPr>
              <a:t>Market  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08147466-87E7-427E-A1DF-4C8B323B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867400"/>
            <a:ext cx="2286000" cy="4572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</a:rPr>
              <a:t>Movie theater </a:t>
            </a: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B8ADAB1B-9E07-41DF-B0E6-EF3BA119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943600"/>
            <a:ext cx="1752600" cy="457200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</a:rPr>
              <a:t>Bus stop  </a:t>
            </a:r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E9859928-5AAA-474F-A845-F801F8DAA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733800"/>
            <a:ext cx="25146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85E36275-1FA1-44EE-A07A-102F0CAA0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886200"/>
            <a:ext cx="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>
            <a:extLst>
              <a:ext uri="{FF2B5EF4-FFF2-40B4-BE49-F238E27FC236}">
                <a16:creationId xmlns:a16="http://schemas.microsoft.com/office/drawing/2014/main" id="{15053DB0-B1E8-4DEE-812B-9BA14A2E89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6248400"/>
            <a:ext cx="25146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4A5DDC34-583B-4638-B44C-DE28696D9E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3657600"/>
            <a:ext cx="0" cy="21336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3A270F5E-2FE8-4728-BAE9-A1BBDDD9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52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1 kilometer </a:t>
            </a: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5CE6484E-1BF9-4238-87D2-26A74E49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172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500 meters 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2BC28ADF-46BA-409F-A7B1-61D87245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191001"/>
            <a:ext cx="685800" cy="10144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3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km </a:t>
            </a: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B70E3307-4EAE-43E1-849B-1D01F890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1"/>
            <a:ext cx="838200" cy="10144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200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 animBg="1"/>
      <p:bldP spid="31760" grpId="0" animBg="1"/>
      <p:bldP spid="31761" grpId="0" animBg="1"/>
      <p:bldP spid="31766" grpId="0"/>
      <p:bldP spid="31767" grpId="0"/>
      <p:bldP spid="31768" grpId="0" animBg="1"/>
      <p:bldP spid="317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0EB9F281-E6C1-4A98-ABF2-94345417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90601"/>
            <a:ext cx="80772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b="1">
                <a:solidFill>
                  <a:srgbClr val="000000"/>
                </a:solidFill>
              </a:rPr>
              <a:t>How far is it from </a:t>
            </a:r>
            <a:r>
              <a:rPr lang="en-US" altLang="en-US" sz="2800" b="1">
                <a:solidFill>
                  <a:srgbClr val="FF0000"/>
                </a:solidFill>
              </a:rPr>
              <a:t>your house</a:t>
            </a:r>
            <a:r>
              <a:rPr lang="en-US" altLang="en-US" sz="2800" b="1">
                <a:solidFill>
                  <a:srgbClr val="000000"/>
                </a:solidFill>
              </a:rPr>
              <a:t> to </a:t>
            </a:r>
            <a:r>
              <a:rPr lang="en-US" altLang="en-US" sz="2800" b="1">
                <a:solidFill>
                  <a:srgbClr val="FF0000"/>
                </a:solidFill>
              </a:rPr>
              <a:t>school</a:t>
            </a:r>
            <a:r>
              <a:rPr lang="en-US" altLang="en-US" sz="2800" b="1">
                <a:solidFill>
                  <a:srgbClr val="000000"/>
                </a:solidFill>
              </a:rPr>
              <a:t> ?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800" b="1">
                <a:solidFill>
                  <a:srgbClr val="3333FF"/>
                </a:solidFill>
                <a:sym typeface="Wingdings" panose="05000000000000000000" pitchFamily="2" charset="2"/>
              </a:rPr>
              <a:t>It is about ……………..kilometer (s).</a:t>
            </a:r>
            <a:r>
              <a:rPr lang="en-US" altLang="en-US" sz="28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					     </a:t>
            </a:r>
            <a:r>
              <a:rPr lang="en-US" altLang="en-US" sz="2800" b="1">
                <a:solidFill>
                  <a:srgbClr val="3333FF"/>
                </a:solidFill>
              </a:rPr>
              <a:t>meters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2. </a:t>
            </a:r>
            <a:r>
              <a:rPr lang="en-US" altLang="en-US" sz="2800" b="1">
                <a:solidFill>
                  <a:srgbClr val="800000"/>
                </a:solidFill>
              </a:rPr>
              <a:t>How do you go to school ?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800" b="1">
                <a:solidFill>
                  <a:srgbClr val="3333FF"/>
                </a:solidFill>
                <a:sym typeface="Wingdings" panose="05000000000000000000" pitchFamily="2" charset="2"/>
              </a:rPr>
              <a:t>I go to school by ……………..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   </a:t>
            </a:r>
            <a:r>
              <a:rPr lang="en-US" altLang="en-US" sz="2800" b="1">
                <a:solidFill>
                  <a:srgbClr val="006600"/>
                </a:solidFill>
              </a:rPr>
              <a:t>I walk to school . / I go to school on foot.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245B81E6-0830-42C2-83B6-AB9CC243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7239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Ask and answer about the distance.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2DE0D-622E-4B14-9097-98B59AC9B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4" y="1706563"/>
            <a:ext cx="8078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from…………….to……….?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It is (about)………………………..m/ km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22D1A-30D4-481D-A208-F04AD3018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814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Your house / school / 3km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The museum / the movies / 7 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3. Ba’s house / the post office / 900m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3">
            <a:extLst>
              <a:ext uri="{FF2B5EF4-FFF2-40B4-BE49-F238E27FC236}">
                <a16:creationId xmlns:a16="http://schemas.microsoft.com/office/drawing/2014/main" id="{7EFBEC0E-B3FA-4D10-85F9-E00B860D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>
            <a:extLst>
              <a:ext uri="{FF2B5EF4-FFF2-40B4-BE49-F238E27FC236}">
                <a16:creationId xmlns:a16="http://schemas.microsoft.com/office/drawing/2014/main" id="{E24FA28C-05FA-424B-BD51-92582E8A48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3276600" y="16002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 panose="03010101010201010101" pitchFamily="66" charset="0"/>
              </a:rPr>
              <a:t>Homework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271CDD23-D6C4-4F3F-BAC1-02758091C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90801"/>
            <a:ext cx="7924800" cy="1446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the lesson well.</a:t>
            </a:r>
          </a:p>
          <a:p>
            <a:pPr marL="0" indent="0"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Prepare: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(A1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,3,4</a:t>
            </a:r>
            <a:r>
              <a:rPr lang="vi-VN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blue_teddybear_dozend_hc">
            <a:extLst>
              <a:ext uri="{FF2B5EF4-FFF2-40B4-BE49-F238E27FC236}">
                <a16:creationId xmlns:a16="http://schemas.microsoft.com/office/drawing/2014/main" id="{83A21676-2D50-48FE-82AB-70D053F58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679700"/>
            <a:ext cx="15922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odl macdonal had a farm.mp3">
            <a:hlinkClick r:id="" action="ppaction://media"/>
            <a:extLst>
              <a:ext uri="{FF2B5EF4-FFF2-40B4-BE49-F238E27FC236}">
                <a16:creationId xmlns:a16="http://schemas.microsoft.com/office/drawing/2014/main" id="{119D1F9A-C471-45D9-A28A-C56C6A44A74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5943600"/>
            <a:ext cx="1143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16">
            <a:extLst>
              <a:ext uri="{FF2B5EF4-FFF2-40B4-BE49-F238E27FC236}">
                <a16:creationId xmlns:a16="http://schemas.microsoft.com/office/drawing/2014/main" id="{8FB358E1-6B99-4B5F-86BE-204A215FC7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351" y="857250"/>
            <a:ext cx="5451475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 !</a:t>
            </a:r>
          </a:p>
        </p:txBody>
      </p:sp>
      <p:sp>
        <p:nvSpPr>
          <p:cNvPr id="23557" name="WordArt 19">
            <a:extLst>
              <a:ext uri="{FF2B5EF4-FFF2-40B4-BE49-F238E27FC236}">
                <a16:creationId xmlns:a16="http://schemas.microsoft.com/office/drawing/2014/main" id="{CBEA0E75-B91B-4967-A358-0A5949B8C3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35364" y="857250"/>
            <a:ext cx="5451475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7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 !</a:t>
            </a:r>
          </a:p>
        </p:txBody>
      </p:sp>
      <p:pic>
        <p:nvPicPr>
          <p:cNvPr id="11" name="MS901775.wav">
            <a:hlinkClick r:id="" action="ppaction://media"/>
            <a:extLst>
              <a:ext uri="{FF2B5EF4-FFF2-40B4-BE49-F238E27FC236}">
                <a16:creationId xmlns:a16="http://schemas.microsoft.com/office/drawing/2014/main" id="{FADA67A6-3E48-4CCD-966C-E1BC7A8D632F}"/>
              </a:ext>
            </a:extLst>
          </p:cNvPr>
          <p:cNvPicPr>
            <a:picLocks noChangeAspect="1" noChangeArrowheads="1"/>
          </p:cNvPicPr>
          <p:nvPr>
            <a:wavAudioFile r:embed="rId2" name="EEA8FF9B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4457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veForYou-DennisKuo-4582559.mp3">
            <a:hlinkClick r:id="" action="ppaction://media"/>
            <a:extLst>
              <a:ext uri="{FF2B5EF4-FFF2-40B4-BE49-F238E27FC236}">
                <a16:creationId xmlns:a16="http://schemas.microsoft.com/office/drawing/2014/main" id="{6AD61941-E784-4182-A081-61234369A8A1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4498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>
            <a:extLst>
              <a:ext uri="{FF2B5EF4-FFF2-40B4-BE49-F238E27FC236}">
                <a16:creationId xmlns:a16="http://schemas.microsoft.com/office/drawing/2014/main" id="{789610F2-5E09-4E80-B9EE-10BF985E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5005388"/>
            <a:ext cx="8001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blue_teddybear_dozend_hc">
            <a:extLst>
              <a:ext uri="{FF2B5EF4-FFF2-40B4-BE49-F238E27FC236}">
                <a16:creationId xmlns:a16="http://schemas.microsoft.com/office/drawing/2014/main" id="{F3A31647-D938-4010-98D1-7BF07EC27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2746375"/>
            <a:ext cx="15922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 descr="blue_teddybear_dozend_hc">
            <a:extLst>
              <a:ext uri="{FF2B5EF4-FFF2-40B4-BE49-F238E27FC236}">
                <a16:creationId xmlns:a16="http://schemas.microsoft.com/office/drawing/2014/main" id="{1C9590B4-37C3-4A03-A75D-EB55CB7FD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690813"/>
            <a:ext cx="15922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06" fill="hold"/>
                                        <p:tgtEl>
                                          <p:spTgt spid="31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640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8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27314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86000" y="19812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167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Hoa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8567298" flipH="1">
            <a:off x="12190509" y="-190500"/>
            <a:ext cx="815199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00" y="15240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Hoa’s</a:t>
            </a:r>
            <a:r>
              <a:rPr lang="en-US" dirty="0"/>
              <a:t> teacher</a:t>
            </a:r>
          </a:p>
        </p:txBody>
      </p:sp>
    </p:spTree>
    <p:extLst>
      <p:ext uri="{BB962C8B-B14F-4D97-AF65-F5344CB8AC3E}">
        <p14:creationId xmlns:p14="http://schemas.microsoft.com/office/powerpoint/2010/main" val="1710852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21111 0.24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05000" y="1371601"/>
            <a:ext cx="84582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Pham</a:t>
            </a:r>
            <a:r>
              <a:rPr kumimoji="1"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kumimoji="1" lang="en-US" altLang="en-US" sz="2800" b="1" dirty="0">
                <a:latin typeface="Times New Roman" panose="02020603050405020304" pitchFamily="18" charset="0"/>
              </a:rPr>
              <a:t>       </a:t>
            </a:r>
            <a:r>
              <a:rPr kumimoji="1"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</a:t>
            </a:r>
            <a:r>
              <a:rPr kumimoji="1"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kumimoji="1" lang="en-US" altLang="en-US" sz="2800" b="1" dirty="0">
                <a:latin typeface="Times New Roman" panose="02020603050405020304" pitchFamily="18" charset="0"/>
              </a:rPr>
              <a:t>        </a:t>
            </a:r>
            <a:r>
              <a:rPr kumimoji="1" lang="en-US" altLang="en-US" sz="2800" b="1" u="sng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Hoa</a:t>
            </a:r>
            <a:r>
              <a:rPr kumimoji="1" lang="en-US" altLang="en-US" sz="2800" b="1" u="sng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en-US" sz="2800" b="1" dirty="0">
                <a:latin typeface="Times New Roman" panose="02020603050405020304" pitchFamily="18" charset="0"/>
              </a:rPr>
              <a:t>    </a:t>
            </a:r>
            <a:r>
              <a:rPr kumimoji="1" lang="en-US" altLang="en-US" sz="2800" b="1" u="sng" dirty="0">
                <a:latin typeface="Times New Roman" panose="02020603050405020304" pitchFamily="18" charset="0"/>
              </a:rPr>
              <a:t>12 Tran Hung Dao Street</a:t>
            </a:r>
            <a:r>
              <a:rPr kumimoji="1" lang="en-US" altLang="en-US" sz="2800" u="sng" dirty="0">
                <a:latin typeface="Times New Roman" panose="02020603050405020304" pitchFamily="18" charset="0"/>
              </a:rPr>
              <a:t> </a:t>
            </a:r>
          </a:p>
          <a:p>
            <a:pPr algn="ctr" eaLnBrk="0" hangingPunct="0"/>
            <a:endParaRPr kumimoji="1" lang="en-US" altLang="en-US" sz="2800" u="sng" dirty="0">
              <a:latin typeface="Times New Roman" panose="02020603050405020304" pitchFamily="18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295400" y="1828801"/>
            <a:ext cx="3124200" cy="1128713"/>
            <a:chOff x="-144" y="1104"/>
            <a:chExt cx="1968" cy="711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-144" y="1488"/>
              <a:ext cx="19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Family name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672" y="1104"/>
              <a:ext cx="0" cy="43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2667000" y="1828801"/>
            <a:ext cx="2819400" cy="1978025"/>
            <a:chOff x="1200" y="1152"/>
            <a:chExt cx="1776" cy="1080"/>
          </a:xfrm>
        </p:grpSpPr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200" y="1948"/>
              <a:ext cx="177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middle name</a:t>
              </a:r>
              <a:r>
                <a:rPr lang="en-US" altLang="en-US" sz="2800">
                  <a:latin typeface="Times New Roman" panose="02020603050405020304" pitchFamily="18" charset="0"/>
                </a:rPr>
                <a:t> </a:t>
              </a:r>
              <a:r>
                <a:rPr lang="en-US" altLang="en-US" sz="2800"/>
                <a:t> </a:t>
              </a: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112" y="1152"/>
              <a:ext cx="0" cy="91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4267200" y="1828800"/>
            <a:ext cx="2971800" cy="2789238"/>
            <a:chOff x="2736" y="1104"/>
            <a:chExt cx="1872" cy="1757"/>
          </a:xfrm>
        </p:grpSpPr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2736" y="2496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first name</a:t>
              </a:r>
              <a:r>
                <a:rPr lang="en-US" altLang="en-US" sz="320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3600" y="1104"/>
              <a:ext cx="0" cy="14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7620001" y="1828801"/>
            <a:ext cx="2443163" cy="3408363"/>
            <a:chOff x="4221" y="1152"/>
            <a:chExt cx="1539" cy="2372"/>
          </a:xfrm>
        </p:grpSpPr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4221" y="3120"/>
              <a:ext cx="15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address</a:t>
              </a:r>
              <a:r>
                <a:rPr lang="en-US" altLang="en-US" sz="320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5040" y="1152"/>
              <a:ext cx="0" cy="20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2000250" y="4724400"/>
            <a:ext cx="4476750" cy="1112838"/>
            <a:chOff x="156" y="2976"/>
            <a:chExt cx="3960" cy="701"/>
          </a:xfrm>
        </p:grpSpPr>
        <p:sp>
          <p:nvSpPr>
            <p:cNvPr id="11280" name="AutoShape 16"/>
            <p:cNvSpPr>
              <a:spLocks/>
            </p:cNvSpPr>
            <p:nvPr/>
          </p:nvSpPr>
          <p:spPr bwMode="auto">
            <a:xfrm rot="5400000" flipH="1">
              <a:off x="1980" y="1152"/>
              <a:ext cx="312" cy="3960"/>
            </a:xfrm>
            <a:prstGeom prst="leftBrace">
              <a:avLst>
                <a:gd name="adj1" fmla="val 105769"/>
                <a:gd name="adj2" fmla="val 50000"/>
              </a:avLst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1296" y="3312"/>
              <a:ext cx="1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full name</a:t>
              </a: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133600" y="318319"/>
            <a:ext cx="3352800" cy="5334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I. Vocabulary:</a:t>
            </a:r>
          </a:p>
        </p:txBody>
      </p:sp>
    </p:spTree>
    <p:extLst>
      <p:ext uri="{BB962C8B-B14F-4D97-AF65-F5344CB8AC3E}">
        <p14:creationId xmlns:p14="http://schemas.microsoft.com/office/powerpoint/2010/main" val="34244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6657" y="228600"/>
            <a:ext cx="9144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latin typeface="Times New Roman" pitchFamily="18" charset="0"/>
              </a:rPr>
              <a:t>						</a:t>
            </a:r>
            <a:b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Unit 1: 	Back to school</a:t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	Lesson: 	B</a:t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				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Names and addresses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438400"/>
            <a:ext cx="2667000" cy="533400"/>
          </a:xfrm>
        </p:spPr>
        <p:txBody>
          <a:bodyPr/>
          <a:lstStyle/>
          <a:p>
            <a:pPr marL="812800" indent="-812800"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I. Vocabulary: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057400" y="31242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- family name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95800" y="31242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=  surname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4600" y="3108326"/>
            <a:ext cx="76200" cy="92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181600" y="3108326"/>
            <a:ext cx="76200" cy="92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057400" y="37338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- middle name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635250" y="3717926"/>
            <a:ext cx="76200" cy="92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057400" y="44196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- an address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581400" y="4479926"/>
            <a:ext cx="76200" cy="92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905000" y="5334000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II. Listen to the radio:</a:t>
            </a:r>
          </a:p>
        </p:txBody>
      </p:sp>
    </p:spTree>
    <p:extLst>
      <p:ext uri="{BB962C8B-B14F-4D97-AF65-F5344CB8AC3E}">
        <p14:creationId xmlns:p14="http://schemas.microsoft.com/office/powerpoint/2010/main" val="4266916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2" dur="1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5" dur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/>
      <p:bldP spid="2052" grpId="1"/>
      <p:bldP spid="2052" grpId="2"/>
      <p:bldP spid="2053" grpId="0"/>
      <p:bldP spid="2053" grpId="1"/>
      <p:bldP spid="2053" grpId="2"/>
      <p:bldP spid="2055" grpId="0" animBg="1"/>
      <p:bldP spid="2055" grpId="1" animBg="1"/>
      <p:bldP spid="2055" grpId="2" animBg="1"/>
      <p:bldP spid="2056" grpId="0" animBg="1"/>
      <p:bldP spid="2056" grpId="1" animBg="1"/>
      <p:bldP spid="2056" grpId="2" animBg="1"/>
      <p:bldP spid="2057" grpId="0"/>
      <p:bldP spid="2057" grpId="1"/>
      <p:bldP spid="2057" grpId="2"/>
      <p:bldP spid="2058" grpId="0" animBg="1"/>
      <p:bldP spid="2058" grpId="1" animBg="1"/>
      <p:bldP spid="2058" grpId="2" animBg="1"/>
      <p:bldP spid="2060" grpId="0"/>
      <p:bldP spid="2060" grpId="1"/>
      <p:bldP spid="2060" grpId="2"/>
      <p:bldP spid="2061" grpId="0" animBg="1"/>
      <p:bldP spid="2061" grpId="1" animBg="1"/>
      <p:bldP spid="2061" grpId="2" animBg="1"/>
      <p:bldP spid="20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0"/>
            <a:ext cx="39643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470238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 Lien: What’s your family name, </a:t>
            </a:r>
            <a:r>
              <a:rPr lang="en-US" dirty="0" err="1"/>
              <a:t>Hoa</a:t>
            </a:r>
            <a:r>
              <a:rPr lang="en-US" dirty="0"/>
              <a:t>?</a:t>
            </a:r>
          </a:p>
          <a:p>
            <a:r>
              <a:rPr lang="en-US" dirty="0" err="1"/>
              <a:t>Hoa</a:t>
            </a:r>
            <a:r>
              <a:rPr lang="en-US" dirty="0"/>
              <a:t> 	: It’s Pham. My middle name’s </a:t>
            </a:r>
            <a:r>
              <a:rPr lang="en-US" dirty="0" err="1"/>
              <a:t>Thi</a:t>
            </a:r>
            <a:endParaRPr lang="en-US" dirty="0"/>
          </a:p>
          <a:p>
            <a:r>
              <a:rPr lang="en-US" dirty="0"/>
              <a:t>Miss Lien: How old are you?</a:t>
            </a:r>
          </a:p>
          <a:p>
            <a:r>
              <a:rPr lang="en-US" dirty="0" err="1"/>
              <a:t>Hoa</a:t>
            </a:r>
            <a:r>
              <a:rPr lang="en-US" dirty="0"/>
              <a:t>	: I’m 13</a:t>
            </a:r>
          </a:p>
          <a:p>
            <a:r>
              <a:rPr lang="en-US" dirty="0"/>
              <a:t>Miss Lien	: Where do you live ?</a:t>
            </a:r>
          </a:p>
          <a:p>
            <a:r>
              <a:rPr lang="en-US" dirty="0" err="1"/>
              <a:t>Hoa</a:t>
            </a:r>
            <a:r>
              <a:rPr lang="en-US" dirty="0"/>
              <a:t>	: 12 Tran Hung Dao Street,</a:t>
            </a:r>
          </a:p>
          <a:p>
            <a:r>
              <a:rPr lang="en-US" dirty="0"/>
              <a:t>Miss Lien: Thank you, </a:t>
            </a:r>
            <a:r>
              <a:rPr lang="en-US" dirty="0" err="1"/>
              <a:t>Hoa</a:t>
            </a:r>
            <a:endParaRPr lang="en-US" dirty="0"/>
          </a:p>
        </p:txBody>
      </p:sp>
      <p:pic>
        <p:nvPicPr>
          <p:cNvPr id="5" name="anh 7 listen unit 1 B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2518272"/>
            <a:ext cx="609600" cy="60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43600" y="3276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4038600"/>
            <a:ext cx="3811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answer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Who is </a:t>
            </a:r>
            <a:r>
              <a:rPr lang="en-US" dirty="0" err="1"/>
              <a:t>Hoa</a:t>
            </a:r>
            <a:r>
              <a:rPr lang="en-US" dirty="0"/>
              <a:t> talking to ?</a:t>
            </a:r>
          </a:p>
          <a:p>
            <a:pPr marL="342900" indent="-342900">
              <a:buAutoNum type="alphaLcPeriod"/>
            </a:pPr>
            <a:r>
              <a:rPr lang="en-US" dirty="0"/>
              <a:t>What is </a:t>
            </a:r>
            <a:r>
              <a:rPr lang="en-US" dirty="0" err="1"/>
              <a:t>Hoa’s</a:t>
            </a:r>
            <a:r>
              <a:rPr lang="en-US" dirty="0"/>
              <a:t> family name?</a:t>
            </a:r>
          </a:p>
          <a:p>
            <a:pPr marL="342900" indent="-342900">
              <a:buAutoNum type="alphaLcPeriod"/>
            </a:pPr>
            <a:r>
              <a:rPr lang="en-US" dirty="0"/>
              <a:t>What’s her middle name?</a:t>
            </a:r>
          </a:p>
          <a:p>
            <a:pPr marL="342900" indent="-342900">
              <a:buAutoNum type="alphaLcPeriod"/>
            </a:pPr>
            <a:r>
              <a:rPr lang="en-US" dirty="0"/>
              <a:t>Where does she live?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8539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a. </a:t>
            </a:r>
            <a:r>
              <a:rPr lang="en-US" dirty="0" err="1">
                <a:solidFill>
                  <a:schemeClr val="accent6"/>
                </a:solidFill>
              </a:rPr>
              <a:t>Hoa</a:t>
            </a:r>
            <a:r>
              <a:rPr lang="en-US" dirty="0">
                <a:solidFill>
                  <a:schemeClr val="accent6"/>
                </a:solidFill>
              </a:rPr>
              <a:t> is talking to Miss Lien</a:t>
            </a:r>
          </a:p>
        </p:txBody>
      </p:sp>
    </p:spTree>
    <p:extLst>
      <p:ext uri="{BB962C8B-B14F-4D97-AF65-F5344CB8AC3E}">
        <p14:creationId xmlns:p14="http://schemas.microsoft.com/office/powerpoint/2010/main" val="34294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6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0"/>
            <a:ext cx="39643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470238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 Lien: What’s your family name, </a:t>
            </a:r>
            <a:r>
              <a:rPr lang="en-US" dirty="0" err="1"/>
              <a:t>Hoa</a:t>
            </a:r>
            <a:r>
              <a:rPr lang="en-US" dirty="0"/>
              <a:t>?</a:t>
            </a:r>
          </a:p>
          <a:p>
            <a:r>
              <a:rPr lang="en-US" dirty="0" err="1"/>
              <a:t>Hoa</a:t>
            </a:r>
            <a:r>
              <a:rPr lang="en-US" dirty="0"/>
              <a:t> 	: It’s Pham. My middle name’s </a:t>
            </a:r>
            <a:r>
              <a:rPr lang="en-US" dirty="0" err="1"/>
              <a:t>Thi</a:t>
            </a:r>
            <a:endParaRPr lang="en-US" dirty="0"/>
          </a:p>
          <a:p>
            <a:r>
              <a:rPr lang="en-US" dirty="0"/>
              <a:t>Miss Lien: How old are you?</a:t>
            </a:r>
          </a:p>
          <a:p>
            <a:r>
              <a:rPr lang="en-US" dirty="0" err="1"/>
              <a:t>Hoa</a:t>
            </a:r>
            <a:r>
              <a:rPr lang="en-US" dirty="0"/>
              <a:t>	: I’m 13</a:t>
            </a:r>
          </a:p>
          <a:p>
            <a:r>
              <a:rPr lang="en-US" dirty="0"/>
              <a:t>Miss Lien	: Where do you live ?</a:t>
            </a:r>
          </a:p>
          <a:p>
            <a:r>
              <a:rPr lang="en-US" dirty="0" err="1"/>
              <a:t>Hoa</a:t>
            </a:r>
            <a:r>
              <a:rPr lang="en-US" dirty="0"/>
              <a:t>	: 12 Tran Hung Dao Street,</a:t>
            </a:r>
          </a:p>
          <a:p>
            <a:r>
              <a:rPr lang="en-US" dirty="0"/>
              <a:t>Miss Lien: Thank you, </a:t>
            </a:r>
            <a:r>
              <a:rPr lang="en-US" dirty="0" err="1"/>
              <a:t>Hoa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3276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4038600"/>
            <a:ext cx="3811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answer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Who is </a:t>
            </a:r>
            <a:r>
              <a:rPr lang="en-US" dirty="0" err="1"/>
              <a:t>Hoa</a:t>
            </a:r>
            <a:r>
              <a:rPr lang="en-US" dirty="0"/>
              <a:t> talking to ?</a:t>
            </a:r>
          </a:p>
          <a:p>
            <a:pPr marL="342900" indent="-342900">
              <a:buAutoNum type="alphaLcPeriod"/>
            </a:pPr>
            <a:r>
              <a:rPr lang="en-US" dirty="0"/>
              <a:t>What is </a:t>
            </a:r>
            <a:r>
              <a:rPr lang="en-US" dirty="0" err="1"/>
              <a:t>Hoa’s</a:t>
            </a:r>
            <a:r>
              <a:rPr lang="en-US" dirty="0"/>
              <a:t> family name?</a:t>
            </a:r>
          </a:p>
          <a:p>
            <a:pPr marL="342900" indent="-342900">
              <a:buAutoNum type="alphaLcPeriod"/>
            </a:pPr>
            <a:r>
              <a:rPr lang="en-US" dirty="0"/>
              <a:t>What’s her middle name?</a:t>
            </a:r>
          </a:p>
          <a:p>
            <a:pPr marL="342900" indent="-342900">
              <a:buAutoNum type="alphaLcPeriod"/>
            </a:pPr>
            <a:r>
              <a:rPr lang="en-US" dirty="0"/>
              <a:t>Where does she live?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8539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a. </a:t>
            </a:r>
            <a:r>
              <a:rPr lang="en-US" dirty="0" err="1">
                <a:solidFill>
                  <a:schemeClr val="accent6"/>
                </a:solidFill>
              </a:rPr>
              <a:t>Hoa</a:t>
            </a:r>
            <a:r>
              <a:rPr lang="en-US" dirty="0">
                <a:solidFill>
                  <a:schemeClr val="accent6"/>
                </a:solidFill>
              </a:rPr>
              <a:t> is talking to Miss Lien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0" y="43434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b. It’s Pham</a:t>
            </a:r>
          </a:p>
        </p:txBody>
      </p:sp>
    </p:spTree>
    <p:extLst>
      <p:ext uri="{BB962C8B-B14F-4D97-AF65-F5344CB8AC3E}">
        <p14:creationId xmlns:p14="http://schemas.microsoft.com/office/powerpoint/2010/main" val="321942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0"/>
            <a:ext cx="39643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470238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 Lien: What’s your family name, </a:t>
            </a:r>
            <a:r>
              <a:rPr lang="en-US" dirty="0" err="1"/>
              <a:t>Hoa</a:t>
            </a:r>
            <a:r>
              <a:rPr lang="en-US" dirty="0"/>
              <a:t>?</a:t>
            </a:r>
          </a:p>
          <a:p>
            <a:r>
              <a:rPr lang="en-US" dirty="0" err="1"/>
              <a:t>Hoa</a:t>
            </a:r>
            <a:r>
              <a:rPr lang="en-US" dirty="0"/>
              <a:t> 	: It’s Pham. My middle name’s </a:t>
            </a:r>
            <a:r>
              <a:rPr lang="en-US" dirty="0" err="1"/>
              <a:t>Thi</a:t>
            </a:r>
            <a:endParaRPr lang="en-US" dirty="0"/>
          </a:p>
          <a:p>
            <a:r>
              <a:rPr lang="en-US" dirty="0"/>
              <a:t>Miss Lien: How old are you?</a:t>
            </a:r>
          </a:p>
          <a:p>
            <a:r>
              <a:rPr lang="en-US" dirty="0" err="1"/>
              <a:t>Hoa</a:t>
            </a:r>
            <a:r>
              <a:rPr lang="en-US" dirty="0"/>
              <a:t>	: I’m 13</a:t>
            </a:r>
          </a:p>
          <a:p>
            <a:r>
              <a:rPr lang="en-US" dirty="0"/>
              <a:t>Miss Lien	: Where do you live ?</a:t>
            </a:r>
          </a:p>
          <a:p>
            <a:r>
              <a:rPr lang="en-US" dirty="0" err="1"/>
              <a:t>Hoa</a:t>
            </a:r>
            <a:r>
              <a:rPr lang="en-US" dirty="0"/>
              <a:t>	: 12 Tran Hung Dao Street,</a:t>
            </a:r>
          </a:p>
          <a:p>
            <a:r>
              <a:rPr lang="en-US" dirty="0"/>
              <a:t>Miss Lien: Thank you, </a:t>
            </a:r>
            <a:r>
              <a:rPr lang="en-US" dirty="0" err="1"/>
              <a:t>Hoa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3276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4038600"/>
            <a:ext cx="3811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answer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Who is </a:t>
            </a:r>
            <a:r>
              <a:rPr lang="en-US" dirty="0" err="1"/>
              <a:t>Hoa</a:t>
            </a:r>
            <a:r>
              <a:rPr lang="en-US" dirty="0"/>
              <a:t> talking to ?</a:t>
            </a:r>
          </a:p>
          <a:p>
            <a:pPr marL="342900" indent="-342900">
              <a:buAutoNum type="alphaLcPeriod"/>
            </a:pPr>
            <a:r>
              <a:rPr lang="en-US" dirty="0"/>
              <a:t>What is </a:t>
            </a:r>
            <a:r>
              <a:rPr lang="en-US" dirty="0" err="1"/>
              <a:t>Hoa’s</a:t>
            </a:r>
            <a:r>
              <a:rPr lang="en-US" dirty="0"/>
              <a:t> family name?</a:t>
            </a:r>
          </a:p>
          <a:p>
            <a:pPr marL="342900" indent="-342900">
              <a:buAutoNum type="alphaLcPeriod"/>
            </a:pPr>
            <a:r>
              <a:rPr lang="en-US" dirty="0"/>
              <a:t>What’s her middle name?</a:t>
            </a:r>
          </a:p>
          <a:p>
            <a:pPr marL="342900" indent="-342900">
              <a:buAutoNum type="alphaLcPeriod"/>
            </a:pPr>
            <a:r>
              <a:rPr lang="en-US" dirty="0"/>
              <a:t>Where does she live?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8539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a. </a:t>
            </a:r>
            <a:r>
              <a:rPr lang="en-US" dirty="0" err="1">
                <a:solidFill>
                  <a:schemeClr val="accent6"/>
                </a:solidFill>
              </a:rPr>
              <a:t>Hoa</a:t>
            </a:r>
            <a:r>
              <a:rPr lang="en-US" dirty="0">
                <a:solidFill>
                  <a:schemeClr val="accent6"/>
                </a:solidFill>
              </a:rPr>
              <a:t> is talking to Miss Lien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6468" y="4343400"/>
            <a:ext cx="32785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b. It’s Pham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4724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c. It’s </a:t>
            </a:r>
            <a:r>
              <a:rPr lang="en-US" dirty="0" err="1">
                <a:solidFill>
                  <a:schemeClr val="accent6"/>
                </a:solidFill>
              </a:rPr>
              <a:t>Thi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4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0"/>
            <a:ext cx="39643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470238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 Lien: What’s your family name, </a:t>
            </a:r>
            <a:r>
              <a:rPr lang="en-US" dirty="0" err="1"/>
              <a:t>Hoa</a:t>
            </a:r>
            <a:r>
              <a:rPr lang="en-US" dirty="0"/>
              <a:t>?</a:t>
            </a:r>
          </a:p>
          <a:p>
            <a:r>
              <a:rPr lang="en-US" dirty="0" err="1"/>
              <a:t>Hoa</a:t>
            </a:r>
            <a:r>
              <a:rPr lang="en-US" dirty="0"/>
              <a:t> 	: It’s Pham. My middle name’s </a:t>
            </a:r>
            <a:r>
              <a:rPr lang="en-US" dirty="0" err="1"/>
              <a:t>Thi</a:t>
            </a:r>
            <a:endParaRPr lang="en-US" dirty="0"/>
          </a:p>
          <a:p>
            <a:r>
              <a:rPr lang="en-US" dirty="0"/>
              <a:t>Miss Lien: How old are you?</a:t>
            </a:r>
          </a:p>
          <a:p>
            <a:r>
              <a:rPr lang="en-US" dirty="0" err="1"/>
              <a:t>Hoa</a:t>
            </a:r>
            <a:r>
              <a:rPr lang="en-US" dirty="0"/>
              <a:t>	: I’m 13</a:t>
            </a:r>
          </a:p>
          <a:p>
            <a:r>
              <a:rPr lang="en-US" dirty="0"/>
              <a:t>Miss Lien	: Where do you live ?</a:t>
            </a:r>
          </a:p>
          <a:p>
            <a:r>
              <a:rPr lang="en-US" dirty="0" err="1"/>
              <a:t>Hoa</a:t>
            </a:r>
            <a:r>
              <a:rPr lang="en-US" dirty="0"/>
              <a:t>	: 12 Tran Hung Dao Street,</a:t>
            </a:r>
          </a:p>
          <a:p>
            <a:r>
              <a:rPr lang="en-US" dirty="0"/>
              <a:t>Miss Lien: Thank you, </a:t>
            </a:r>
            <a:r>
              <a:rPr lang="en-US" dirty="0" err="1"/>
              <a:t>Hoa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3276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4038600"/>
            <a:ext cx="3811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answer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/>
              <a:t>Who is </a:t>
            </a:r>
            <a:r>
              <a:rPr lang="en-US" dirty="0" err="1"/>
              <a:t>Hoa</a:t>
            </a:r>
            <a:r>
              <a:rPr lang="en-US" dirty="0"/>
              <a:t> talking to ?</a:t>
            </a:r>
          </a:p>
          <a:p>
            <a:pPr marL="342900" indent="-342900">
              <a:buAutoNum type="alphaLcPeriod"/>
            </a:pPr>
            <a:r>
              <a:rPr lang="en-US" dirty="0"/>
              <a:t>What is </a:t>
            </a:r>
            <a:r>
              <a:rPr lang="en-US" dirty="0" err="1"/>
              <a:t>Hoa’s</a:t>
            </a:r>
            <a:r>
              <a:rPr lang="en-US" dirty="0"/>
              <a:t> family name?</a:t>
            </a:r>
          </a:p>
          <a:p>
            <a:pPr marL="342900" indent="-342900">
              <a:buAutoNum type="alphaLcPeriod"/>
            </a:pPr>
            <a:r>
              <a:rPr lang="en-US" dirty="0"/>
              <a:t>What’s her middle name?</a:t>
            </a:r>
          </a:p>
          <a:p>
            <a:pPr marL="342900" indent="-342900">
              <a:buAutoNum type="alphaLcPeriod"/>
            </a:pPr>
            <a:r>
              <a:rPr lang="en-US" dirty="0"/>
              <a:t>Where does she live?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85393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a. </a:t>
            </a:r>
            <a:r>
              <a:rPr lang="en-US" dirty="0" err="1">
                <a:solidFill>
                  <a:schemeClr val="accent6"/>
                </a:solidFill>
              </a:rPr>
              <a:t>Hoa</a:t>
            </a:r>
            <a:r>
              <a:rPr lang="en-US" dirty="0">
                <a:solidFill>
                  <a:schemeClr val="accent6"/>
                </a:solidFill>
              </a:rPr>
              <a:t> is talking to Miss Lien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6468" y="4343400"/>
            <a:ext cx="32785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b. It’s Pham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4724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c. It’s </a:t>
            </a:r>
            <a:r>
              <a:rPr lang="en-US" dirty="0" err="1">
                <a:solidFill>
                  <a:schemeClr val="accent6"/>
                </a:solidFill>
              </a:rPr>
              <a:t>Thi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5257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d. She lives at 12 Tran Hung Dao Street</a:t>
            </a:r>
          </a:p>
        </p:txBody>
      </p:sp>
    </p:spTree>
    <p:extLst>
      <p:ext uri="{BB962C8B-B14F-4D97-AF65-F5344CB8AC3E}">
        <p14:creationId xmlns:p14="http://schemas.microsoft.com/office/powerpoint/2010/main" val="233398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304800"/>
            <a:ext cx="8229600" cy="533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IV. Write. Complete this dialogue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743200" y="9683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Who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714626"/>
            <a:ext cx="3452812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05000" y="990600"/>
            <a:ext cx="8229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Nga: ………is that?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Lan: That’s Nam.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Nga: No, ………is the girl talking to meet Lien?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Lan: Her name’s Hoa. She’s a new student.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Nga: ………class is she in?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Lan: She’s in out class 7A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Nga: ………does she live?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Lan: She lives on Tran Hung Dao Street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with her aunt and uncle.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Nga: ………do her parents live?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Lan: They live in Hue.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Nga: She’s tall. ………old is she?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itchFamily="18" charset="0"/>
              </a:rPr>
              <a:t>Lan: She’s 13.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76600" y="186055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Who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667000" y="27209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What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90800" y="3581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Where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590800" y="490855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Where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124325" y="5791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93943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41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4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/>
      <p:bldP spid="4103" grpId="0"/>
      <p:bldP spid="4106" grpId="0"/>
      <p:bldP spid="4107" grpId="0"/>
      <p:bldP spid="4108" grpId="0"/>
      <p:bldP spid="4109" grpId="0"/>
      <p:bldP spid="41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1001</Words>
  <Application>Microsoft Office PowerPoint</Application>
  <PresentationFormat>Widescreen</PresentationFormat>
  <Paragraphs>163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Comic Sans MS</vt:lpstr>
      <vt:lpstr>Georgia</vt:lpstr>
      <vt:lpstr>Monotype Corsiva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        Unit 1:  Back to school   Lesson:  B     Names and addresses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2021-10-09T13:18:43Z</dcterms:created>
  <dcterms:modified xsi:type="dcterms:W3CDTF">2021-10-09T13:22:06Z</dcterms:modified>
</cp:coreProperties>
</file>